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6" r:id="rId2"/>
    <p:sldMasterId id="2147483744" r:id="rId3"/>
    <p:sldMasterId id="2147483732" r:id="rId4"/>
    <p:sldMasterId id="2147483720" r:id="rId5"/>
    <p:sldMasterId id="2147483708" r:id="rId6"/>
    <p:sldMasterId id="2147483684" r:id="rId7"/>
    <p:sldMasterId id="2147483696" r:id="rId8"/>
  </p:sldMasterIdLst>
  <p:notesMasterIdLst>
    <p:notesMasterId r:id="rId34"/>
  </p:notesMasterIdLst>
  <p:sldIdLst>
    <p:sldId id="256" r:id="rId9"/>
    <p:sldId id="313" r:id="rId10"/>
    <p:sldId id="315" r:id="rId11"/>
    <p:sldId id="314" r:id="rId12"/>
    <p:sldId id="281" r:id="rId13"/>
    <p:sldId id="274" r:id="rId14"/>
    <p:sldId id="292" r:id="rId15"/>
    <p:sldId id="295" r:id="rId16"/>
    <p:sldId id="306" r:id="rId17"/>
    <p:sldId id="304" r:id="rId18"/>
    <p:sldId id="298" r:id="rId19"/>
    <p:sldId id="309" r:id="rId20"/>
    <p:sldId id="307" r:id="rId21"/>
    <p:sldId id="310" r:id="rId22"/>
    <p:sldId id="299" r:id="rId23"/>
    <p:sldId id="300" r:id="rId24"/>
    <p:sldId id="308" r:id="rId25"/>
    <p:sldId id="291" r:id="rId26"/>
    <p:sldId id="289" r:id="rId27"/>
    <p:sldId id="316" r:id="rId28"/>
    <p:sldId id="302" r:id="rId29"/>
    <p:sldId id="312" r:id="rId30"/>
    <p:sldId id="293" r:id="rId31"/>
    <p:sldId id="305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E43796-29E5-BD40-9BF8-3C13693ADA50}">
          <p14:sldIdLst>
            <p14:sldId id="256"/>
            <p14:sldId id="313"/>
            <p14:sldId id="315"/>
            <p14:sldId id="314"/>
            <p14:sldId id="281"/>
            <p14:sldId id="274"/>
            <p14:sldId id="292"/>
            <p14:sldId id="295"/>
            <p14:sldId id="306"/>
            <p14:sldId id="304"/>
            <p14:sldId id="298"/>
            <p14:sldId id="309"/>
            <p14:sldId id="307"/>
            <p14:sldId id="310"/>
            <p14:sldId id="299"/>
            <p14:sldId id="300"/>
            <p14:sldId id="308"/>
            <p14:sldId id="291"/>
            <p14:sldId id="289"/>
            <p14:sldId id="316"/>
            <p14:sldId id="302"/>
            <p14:sldId id="312"/>
            <p14:sldId id="293"/>
            <p14:sldId id="305"/>
            <p14:sldId id="277"/>
          </p14:sldIdLst>
        </p14:section>
        <p14:section name="Untitled Section" id="{43B85043-793D-5F48-873B-CB639FA506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D4"/>
    <a:srgbClr val="EE8227"/>
    <a:srgbClr val="444547"/>
    <a:srgbClr val="FEE2C9"/>
    <a:srgbClr val="3D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4" autoAdjust="0"/>
    <p:restoredTop sz="80059" autoAdjust="0"/>
  </p:normalViewPr>
  <p:slideViewPr>
    <p:cSldViewPr snapToGrid="0" snapToObjects="1"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43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3700-F044-384E-9144-7BA64F4D3ACA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12A0-26B0-A34D-A9DD-B25565AA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Inclusive Responsive Accountable Effective Political Actors – Inclusive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governance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</a:t>
            </a:r>
            <a:r>
              <a:rPr lang="en-GB" baseline="0" dirty="0" smtClean="0"/>
              <a:t> briefly three examples of from the programme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principle</a:t>
            </a:r>
            <a:r>
              <a:rPr lang="en-GB" baseline="0" dirty="0" smtClean="0"/>
              <a:t> all programmes focus on three levels, but Burundi prime focus on dialogue and part cap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Nonruling</a:t>
            </a:r>
            <a:r>
              <a:rPr lang="en-GB" dirty="0" smtClean="0"/>
              <a:t> </a:t>
            </a:r>
            <a:r>
              <a:rPr lang="en-US" dirty="0" smtClean="0"/>
              <a:t>parties in </a:t>
            </a:r>
            <a:r>
              <a:rPr lang="en-US" dirty="0" err="1" smtClean="0"/>
              <a:t>FCAS</a:t>
            </a:r>
            <a:r>
              <a:rPr lang="en-US" dirty="0" smtClean="0"/>
              <a:t> have little support and are often shut out from being able to participate in the </a:t>
            </a:r>
            <a:r>
              <a:rPr lang="en-GB" dirty="0" smtClean="0"/>
              <a:t>political space </a:t>
            </a:r>
            <a:r>
              <a:rPr lang="en-US" dirty="0" smtClean="0"/>
              <a:t>This dynamic is often further exacerbated by the integration of former armed movements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71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Linking dialogue</a:t>
            </a:r>
            <a:r>
              <a:rPr lang="en-GB" baseline="0" dirty="0" smtClean="0"/>
              <a:t> to successful School of Politics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Note – Colombia programme has taken much more of a peacebuilding role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745AC1-C5C7-47F6-8824-AB581A55BA84}" type="slidenum">
              <a:rPr lang="en-GB" altLang="en-US" smtClean="0">
                <a:solidFill>
                  <a:srgbClr val="000000"/>
                </a:solidFill>
              </a:rPr>
              <a:pPr/>
              <a:t>18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06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Linking dialogue</a:t>
            </a:r>
            <a:r>
              <a:rPr lang="en-GB" baseline="0" dirty="0" smtClean="0"/>
              <a:t> to successful School of Politics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12A0-26B0-A34D-A9DD-B25565AA48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9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4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6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85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1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0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16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62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6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5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1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885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89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28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14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2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90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33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61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083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82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1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92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8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04850" y="1825625"/>
            <a:ext cx="3867150" cy="422094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353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84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11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455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5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71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14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81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31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41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93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727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0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05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6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58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29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7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04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91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86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7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9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9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46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01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105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83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97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66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53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58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74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9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5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805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451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56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37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53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999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58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78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19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09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74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22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2827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756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385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153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3B17-AF1F-354D-9BDC-754408DE020E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87ED-C962-E747-9300-7E469518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341D-961B-4F4E-84D6-BAC97D38C018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62DB-FFFC-435D-8AA4-B231407A65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9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B4B-DC0C-4532-91F1-53BF4941249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CE91-F979-49B6-AE30-1E62F4E7108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8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DEF5-2AED-4943-A844-787453E9E164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3F47-24DD-4FF9-AF84-A3D3D0AA655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5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9A06-3454-4058-A751-570CD2852B05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D311-8DF4-43DB-9E97-84B8092B379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0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57B9-71FD-4EAC-BD20-5B1944D36F2A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BB15-EE94-4E60-A652-DF15EF5DB7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1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264E-3254-427E-B830-3902D756AE6B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E63A-6D22-44E8-A4ED-53D8802D045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3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089B-F4AC-411C-B530-73F09563A570}" type="datetimeFigureOut">
              <a:rPr lang="de-DE" smtClean="0"/>
              <a:t>23.04.2019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9F6-34EF-4BD2-9054-8FAB6552BE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7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4&amp;v=5PEdhHBbXY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7075" y="2057070"/>
            <a:ext cx="5802284" cy="332422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444547"/>
                </a:solidFill>
              </a:rPr>
              <a:t>Challenges (and good practices) of working on Inclusive Governance:</a:t>
            </a:r>
            <a:br>
              <a:rPr lang="en-US" sz="4000" dirty="0" smtClean="0">
                <a:solidFill>
                  <a:srgbClr val="444547"/>
                </a:solidFill>
              </a:rPr>
            </a:br>
            <a:r>
              <a:rPr lang="en-US" sz="4000" dirty="0" smtClean="0">
                <a:solidFill>
                  <a:srgbClr val="444547"/>
                </a:solidFill>
              </a:rPr>
              <a:t/>
            </a:r>
            <a:br>
              <a:rPr lang="en-US" sz="4000" dirty="0" smtClean="0">
                <a:solidFill>
                  <a:srgbClr val="444547"/>
                </a:solidFill>
              </a:rPr>
            </a:br>
            <a:r>
              <a:rPr lang="en-US" sz="2800" dirty="0" smtClean="0">
                <a:solidFill>
                  <a:srgbClr val="EE8227"/>
                </a:solidFill>
              </a:rPr>
              <a:t>The </a:t>
            </a:r>
            <a:r>
              <a:rPr lang="en-US" sz="2800" dirty="0">
                <a:solidFill>
                  <a:srgbClr val="EE8227"/>
                </a:solidFill>
              </a:rPr>
              <a:t>Case </a:t>
            </a:r>
            <a:r>
              <a:rPr lang="en-US" sz="2800" dirty="0" smtClean="0">
                <a:solidFill>
                  <a:srgbClr val="EE8227"/>
                </a:solidFill>
              </a:rPr>
              <a:t>of </a:t>
            </a:r>
            <a:r>
              <a:rPr lang="en-US" sz="2800" i="1" dirty="0" smtClean="0">
                <a:solidFill>
                  <a:srgbClr val="EE8227"/>
                </a:solidFill>
              </a:rPr>
              <a:t>Dialogue </a:t>
            </a:r>
            <a:r>
              <a:rPr lang="en-US" sz="2800" i="1" dirty="0">
                <a:solidFill>
                  <a:srgbClr val="EE8227"/>
                </a:solidFill>
              </a:rPr>
              <a:t>for </a:t>
            </a:r>
            <a:r>
              <a:rPr lang="en-US" sz="2800" i="1" dirty="0" smtClean="0">
                <a:solidFill>
                  <a:srgbClr val="EE8227"/>
                </a:solidFill>
              </a:rPr>
              <a:t>Stability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0" y="960438"/>
            <a:ext cx="78867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3200" dirty="0" smtClean="0"/>
              <a:t>Burundi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023" y="1864870"/>
            <a:ext cx="7695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Extremely polarized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nstable political settlement after conflict and the dominant party increasingly closed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 focuses on the conditions for dialogue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the different political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local partner: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BLTP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Linked to long-term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organizational development of political parties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Challenge: How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inclusive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situation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dominant 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party </a:t>
            </a:r>
            <a:r>
              <a:rPr 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opposes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</a:t>
            </a:r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95" y="178419"/>
            <a:ext cx="4554483" cy="20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117"/>
            <a:ext cx="7909081" cy="700392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Gill Sans SemiBold"/>
                <a:ea typeface="Gill Sans SemiBold"/>
                <a:cs typeface="Gill Sans SemiBold"/>
              </a:rPr>
              <a:t>Burundi – inclusive dialogue between parties</a:t>
            </a:r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98" y="1417827"/>
            <a:ext cx="80875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dirty="0"/>
              <a:t>Main </a:t>
            </a:r>
            <a:r>
              <a:rPr lang="en-GB" sz="2400" dirty="0" smtClean="0"/>
              <a:t>accomplishments</a:t>
            </a:r>
          </a:p>
          <a:p>
            <a:pPr>
              <a:spcAft>
                <a:spcPts val="1200"/>
              </a:spcAft>
              <a:defRPr/>
            </a:pP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Creating and preserving a ‘political space’ for interparty dialogue in a very complex political </a:t>
            </a:r>
            <a:r>
              <a:rPr lang="en-GB" sz="2400" dirty="0" smtClean="0"/>
              <a:t>environment</a:t>
            </a: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Opposition parties did not boycott </a:t>
            </a:r>
            <a:r>
              <a:rPr lang="en-US" sz="2400" dirty="0"/>
              <a:t>referendum campaign on constitutional amendments </a:t>
            </a:r>
            <a:r>
              <a:rPr lang="en-US" sz="2400" dirty="0" smtClean="0"/>
              <a:t>which </a:t>
            </a:r>
            <a:r>
              <a:rPr lang="en-US" sz="2400" dirty="0"/>
              <a:t>passed off peacefully</a:t>
            </a:r>
            <a:r>
              <a:rPr lang="en-GB" sz="2400" dirty="0"/>
              <a:t>; direct result of </a:t>
            </a:r>
            <a:r>
              <a:rPr lang="en-GB" sz="2400" dirty="0" err="1"/>
              <a:t>NIMD</a:t>
            </a:r>
            <a:r>
              <a:rPr lang="en-GB" sz="2400" dirty="0"/>
              <a:t>/</a:t>
            </a:r>
            <a:r>
              <a:rPr lang="en-GB" sz="2400" dirty="0" err="1"/>
              <a:t>BLTP’s</a:t>
            </a:r>
            <a:r>
              <a:rPr lang="en-GB" sz="2400" dirty="0"/>
              <a:t> work to embed non-violent communications and constructive political party </a:t>
            </a:r>
            <a:r>
              <a:rPr lang="en-GB" sz="2400" dirty="0" smtClean="0"/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So t</a:t>
            </a:r>
            <a:r>
              <a:rPr lang="nl-NL" sz="2400" dirty="0" smtClean="0"/>
              <a:t>he </a:t>
            </a:r>
            <a:r>
              <a:rPr lang="nl-NL" sz="2400" dirty="0" err="1" smtClean="0"/>
              <a:t>process</a:t>
            </a:r>
            <a:r>
              <a:rPr lang="nl-NL" sz="2400" dirty="0" smtClean="0"/>
              <a:t> </a:t>
            </a:r>
            <a:r>
              <a:rPr lang="nl-NL" sz="2400" dirty="0" err="1" smtClean="0"/>
              <a:t>itself</a:t>
            </a:r>
            <a:r>
              <a:rPr lang="nl-NL" sz="2400" dirty="0" smtClean="0"/>
              <a:t> is a </a:t>
            </a:r>
            <a:r>
              <a:rPr lang="nl-NL" sz="2400" dirty="0" err="1" smtClean="0"/>
              <a:t>result</a:t>
            </a:r>
            <a:r>
              <a:rPr lang="nl-NL" sz="2400" dirty="0" smtClean="0"/>
              <a:t>, </a:t>
            </a:r>
            <a:r>
              <a:rPr lang="nl-NL" sz="2400" dirty="0" err="1" smtClean="0"/>
              <a:t>and</a:t>
            </a:r>
            <a:r>
              <a:rPr lang="nl-NL" sz="2400" dirty="0" smtClean="0"/>
              <a:t> a non-event </a:t>
            </a:r>
            <a:r>
              <a:rPr lang="nl-NL" sz="2400" dirty="0" err="1" smtClean="0"/>
              <a:t>can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a </a:t>
            </a:r>
            <a:r>
              <a:rPr lang="nl-NL" sz="2400" dirty="0" err="1" smtClean="0"/>
              <a:t>result</a:t>
            </a:r>
            <a:r>
              <a:rPr lang="nl-NL" sz="2400" dirty="0" smtClean="0"/>
              <a:t> as well….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45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990"/>
            <a:ext cx="7909081" cy="700392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Gill Sans SemiBold"/>
                <a:ea typeface="Gill Sans SemiBold"/>
                <a:cs typeface="Gill Sans SemiBold"/>
              </a:rPr>
              <a:t>Burundi – inclusive dialogue between parties</a:t>
            </a:r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349" y="1451279"/>
            <a:ext cx="7808429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dirty="0" smtClean="0"/>
              <a:t>Lessons: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Focus </a:t>
            </a:r>
            <a:r>
              <a:rPr lang="en-GB" sz="2400" dirty="0"/>
              <a:t>on less </a:t>
            </a:r>
            <a:r>
              <a:rPr lang="en-GB" sz="2400" dirty="0" smtClean="0"/>
              <a:t>politically contentious issues. Keeping </a:t>
            </a:r>
            <a:r>
              <a:rPr lang="en-GB" sz="2400" dirty="0"/>
              <a:t>in </a:t>
            </a:r>
            <a:r>
              <a:rPr lang="en-GB" sz="2400" dirty="0" smtClean="0"/>
              <a:t>contact with ruling party and to keep dialogue going more </a:t>
            </a:r>
            <a:r>
              <a:rPr lang="en-GB" sz="2400" dirty="0"/>
              <a:t>important </a:t>
            </a:r>
            <a:r>
              <a:rPr lang="en-GB" sz="2400" dirty="0" smtClean="0"/>
              <a:t>-&gt;</a:t>
            </a:r>
            <a:r>
              <a:rPr lang="nl-NL" sz="2400" dirty="0" smtClean="0"/>
              <a:t>Trustbuilding </a:t>
            </a:r>
            <a:r>
              <a:rPr lang="nl-NL" sz="2400" dirty="0"/>
              <a:t>as means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smtClean="0"/>
              <a:t>a goal </a:t>
            </a:r>
            <a:endParaRPr lang="nl-NL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Sticking to (horizontal) inclusion necessary but also makes life more difficult – ‘inclusive enough’ would at least include the ruling party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Shifted implementation to </a:t>
            </a:r>
            <a:r>
              <a:rPr lang="en-GB" sz="2400" dirty="0"/>
              <a:t>the </a:t>
            </a:r>
            <a:r>
              <a:rPr lang="en-GB" sz="2400" dirty="0" smtClean="0"/>
              <a:t>local (</a:t>
            </a:r>
            <a:r>
              <a:rPr lang="en-GB" sz="2400" dirty="0" err="1" smtClean="0"/>
              <a:t>colline</a:t>
            </a:r>
            <a:r>
              <a:rPr lang="en-GB" sz="2400" dirty="0" smtClean="0"/>
              <a:t>) </a:t>
            </a:r>
            <a:r>
              <a:rPr lang="en-GB" sz="2400" dirty="0"/>
              <a:t>level </a:t>
            </a:r>
            <a:r>
              <a:rPr lang="en-GB" sz="2400" dirty="0" smtClean="0"/>
              <a:t>away from central party level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Used regular political analysis (local, international experts, diaspora) to inform way forward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Theory </a:t>
            </a:r>
            <a:r>
              <a:rPr lang="en-GB" sz="2400" dirty="0"/>
              <a:t>of Change needs regular </a:t>
            </a:r>
            <a:r>
              <a:rPr lang="en-GB" sz="2400" dirty="0" smtClean="0"/>
              <a:t>updating – not always easy</a:t>
            </a:r>
            <a:endParaRPr lang="en-GB" sz="2400" dirty="0"/>
          </a:p>
          <a:p>
            <a:pPr>
              <a:spcAft>
                <a:spcPts val="600"/>
              </a:spcAft>
              <a:defRPr/>
            </a:pPr>
            <a:endParaRPr lang="en-GB" dirty="0"/>
          </a:p>
          <a:p>
            <a:pPr>
              <a:spcAft>
                <a:spcPts val="600"/>
              </a:spcAft>
              <a:defRPr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3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2276" y="752756"/>
            <a:ext cx="19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INTER</a:t>
            </a:r>
            <a:r>
              <a:rPr lang="nl-NL" altLang="nl-NL" sz="1800" b="1" dirty="0" smtClean="0">
                <a:solidFill>
                  <a:schemeClr val="bg1"/>
                </a:solidFill>
              </a:rPr>
              <a:t>-PARTY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86879" y="75086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51270" y="4034361"/>
            <a:ext cx="157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INDIVIDUAL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45164" y="2471326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 ARENA</a:t>
            </a:r>
            <a:endParaRPr lang="nl-NL" altLang="nl-NL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81071" y="1139102"/>
            <a:ext cx="224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Dialogue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reform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360723" y="1023990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Capacity and institution building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45164" y="4372814"/>
            <a:ext cx="2704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Democracy Schools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‘</a:t>
            </a: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socialization’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1448" y="3578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94733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cs typeface="Calibri" charset="0"/>
              </a:rPr>
              <a:t>Combining political conversion to party and democracy education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68950" y="2958827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>
            <a:normAutofit/>
          </a:bodyPr>
          <a:lstStyle/>
          <a:p>
            <a:pPr algn="ctr"/>
            <a:r>
              <a:rPr lang="en-GB" dirty="0" smtClean="0"/>
              <a:t>Colombia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8650" y="960438"/>
            <a:ext cx="78867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800" dirty="0" smtClean="0">
                <a:latin typeface="Gill Sans SemiBold"/>
                <a:ea typeface="Gill Sans SemiBold"/>
                <a:cs typeface="Gill Sans SemiBold"/>
              </a:rPr>
              <a:t>Colombia – political inclusion and peace</a:t>
            </a:r>
            <a:endParaRPr lang="en-US" altLang="nl-NL" sz="2800" dirty="0">
              <a:latin typeface="Gill Sans SemiBold"/>
              <a:ea typeface="Gill Sans SemiBold"/>
              <a:cs typeface="Gill Sans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806" y="2049517"/>
            <a:ext cx="7695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history of conflict, several armed actors, formal peace negotiations, and a difficult peace agreement finally accepted but under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NIMD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country office managed to build political network and become trusted partner and interlocutor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Challenge: How to facilitate the political inclusion of an armed movement while addressing the issues in the Peace Accord?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4430617"/>
            <a:ext cx="7980091" cy="21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143" y="1060988"/>
            <a:ext cx="842911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dirty="0" smtClean="0"/>
              <a:t>Some accomplishments: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/>
              <a:t>NIMD</a:t>
            </a:r>
            <a:r>
              <a:rPr lang="en-GB" dirty="0"/>
              <a:t> given a specific role in the Technical Secretariat to help with the implementation of the Peace Agreement that the Government of Colombia signed with the </a:t>
            </a:r>
            <a:r>
              <a:rPr lang="en-GB" i="1" dirty="0" err="1"/>
              <a:t>Fuerzas</a:t>
            </a:r>
            <a:r>
              <a:rPr lang="en-GB" i="1" dirty="0"/>
              <a:t> Armadas </a:t>
            </a:r>
            <a:r>
              <a:rPr lang="en-GB" i="1" dirty="0" err="1"/>
              <a:t>Revolucionarias</a:t>
            </a:r>
            <a:r>
              <a:rPr lang="en-GB" i="1" dirty="0"/>
              <a:t> de Colombia </a:t>
            </a:r>
            <a:r>
              <a:rPr lang="en-GB" dirty="0"/>
              <a:t>(</a:t>
            </a:r>
            <a:r>
              <a:rPr lang="en-GB" dirty="0" err="1"/>
              <a:t>FARC</a:t>
            </a:r>
            <a:r>
              <a:rPr lang="en-GB" dirty="0"/>
              <a:t>) in 2017.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This illustrates </a:t>
            </a:r>
            <a:r>
              <a:rPr lang="en-GB" dirty="0"/>
              <a:t>the kind of trust and recognition that </a:t>
            </a:r>
            <a:r>
              <a:rPr lang="en-GB" dirty="0" err="1"/>
              <a:t>NIMD</a:t>
            </a:r>
            <a:r>
              <a:rPr lang="en-GB" dirty="0"/>
              <a:t> has been able to </a:t>
            </a:r>
            <a:r>
              <a:rPr lang="en-GB" dirty="0" smtClean="0"/>
              <a:t>build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Able to start conflict </a:t>
            </a:r>
            <a:r>
              <a:rPr lang="en-GB" dirty="0"/>
              <a:t>mediation and reconciliation </a:t>
            </a:r>
            <a:r>
              <a:rPr lang="en-GB" dirty="0" smtClean="0"/>
              <a:t>initiatives </a:t>
            </a:r>
            <a:r>
              <a:rPr lang="en-GB" dirty="0"/>
              <a:t>on local level to create space for dialogue between </a:t>
            </a:r>
            <a:r>
              <a:rPr lang="en-GB" dirty="0" smtClean="0"/>
              <a:t>political parties. In a region </a:t>
            </a:r>
            <a:r>
              <a:rPr lang="en-GB" dirty="0"/>
              <a:t>with </a:t>
            </a:r>
            <a:r>
              <a:rPr lang="en-GB" dirty="0" smtClean="0"/>
              <a:t>long </a:t>
            </a:r>
            <a:r>
              <a:rPr lang="en-GB" dirty="0"/>
              <a:t>history of violent confrontations between guerrillas, paramilitaries and state </a:t>
            </a:r>
            <a:r>
              <a:rPr lang="en-GB" dirty="0" smtClean="0"/>
              <a:t>forces able to address contentious </a:t>
            </a:r>
            <a:r>
              <a:rPr lang="en-GB" dirty="0"/>
              <a:t>issue and overcome the wounds of sixty years of </a:t>
            </a:r>
            <a:r>
              <a:rPr lang="en-GB" dirty="0" smtClean="0"/>
              <a:t>conflict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 smtClean="0"/>
          </a:p>
          <a:p>
            <a:pPr>
              <a:spcAft>
                <a:spcPts val="600"/>
              </a:spcAft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1339"/>
            <a:ext cx="4683512" cy="25466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9133" y="463550"/>
            <a:ext cx="78867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800" dirty="0" smtClean="0">
                <a:latin typeface="Gill Sans SemiBold"/>
                <a:ea typeface="Gill Sans SemiBold"/>
                <a:cs typeface="Gill Sans SemiBold"/>
              </a:rPr>
              <a:t>Colombia – political inclusion and peace</a:t>
            </a:r>
            <a:endParaRPr lang="en-US" altLang="nl-NL" sz="2800" dirty="0">
              <a:latin typeface="Gill Sans SemiBold"/>
              <a:ea typeface="Gill Sans SemiBold"/>
              <a:cs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274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69" y="1298676"/>
            <a:ext cx="7858756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dirty="0" smtClean="0"/>
              <a:t>Lessons: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Being an external actor in general is a disadvantage but can also be an opportunity – seen by the political actors as acceptable interlocutor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Being able to link to an international network and experiences (conversion, peace building, dialogue) helps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Again, decentralised approach gives more political manoeuvring space, but practically more challenging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High impact on security measures – initially underestimated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This approach also enabled a larger support programme to support the peace and political integration of the </a:t>
            </a:r>
            <a:r>
              <a:rPr lang="en-GB" sz="2400" dirty="0" err="1" smtClean="0"/>
              <a:t>FARC</a:t>
            </a:r>
            <a:endParaRPr lang="en-GB" sz="2400" dirty="0"/>
          </a:p>
          <a:p>
            <a:pPr>
              <a:spcAft>
                <a:spcPts val="600"/>
              </a:spcAft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998" y="547843"/>
            <a:ext cx="7886700" cy="993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nl-NL" sz="2800" dirty="0" smtClean="0">
                <a:latin typeface="Gill Sans SemiBold"/>
                <a:ea typeface="Gill Sans SemiBold"/>
                <a:cs typeface="Gill Sans SemiBold"/>
              </a:rPr>
              <a:t>Colombia – political inclusion and peace</a:t>
            </a:r>
            <a:endParaRPr lang="en-US" altLang="nl-NL" sz="2800" dirty="0">
              <a:latin typeface="Gill Sans SemiBold"/>
              <a:ea typeface="Gill Sans SemiBold"/>
              <a:cs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17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2276" y="752756"/>
            <a:ext cx="19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INTER</a:t>
            </a:r>
            <a:r>
              <a:rPr lang="nl-NL" altLang="nl-NL" sz="1800" b="1" dirty="0" smtClean="0">
                <a:solidFill>
                  <a:schemeClr val="bg1"/>
                </a:solidFill>
              </a:rPr>
              <a:t>-PARTY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86879" y="75086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51270" y="4034361"/>
            <a:ext cx="157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INDIVIDUAL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45164" y="2471326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 ARENA</a:t>
            </a:r>
            <a:endParaRPr lang="nl-NL" altLang="nl-NL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81071" y="1139102"/>
            <a:ext cx="224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Dialogue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reform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360723" y="1023990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Capacity and institution building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45164" y="4372814"/>
            <a:ext cx="2704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Democracy Schools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‘</a:t>
            </a: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socialization’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1448" y="3578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94733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Combining a School of Politics and Dialogue Platform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42855" y="2958828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/>
              <a:t>Tunisia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468313" y="549275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3600" b="1">
                <a:solidFill>
                  <a:srgbClr val="6781BD"/>
                </a:solidFill>
                <a:latin typeface="HelveticaNeueLT Std"/>
              </a:rPr>
              <a:t>	 </a:t>
            </a:r>
          </a:p>
        </p:txBody>
      </p:sp>
      <p:sp>
        <p:nvSpPr>
          <p:cNvPr id="19459" name="Title 1"/>
          <p:cNvSpPr>
            <a:spLocks noGrp="1" noChangeArrowheads="1"/>
          </p:cNvSpPr>
          <p:nvPr>
            <p:ph type="title"/>
          </p:nvPr>
        </p:nvSpPr>
        <p:spPr>
          <a:xfrm>
            <a:off x="261938" y="385763"/>
            <a:ext cx="8642350" cy="809625"/>
          </a:xfrm>
        </p:spPr>
        <p:txBody>
          <a:bodyPr>
            <a:normAutofit fontScale="90000"/>
          </a:bodyPr>
          <a:lstStyle/>
          <a:p>
            <a:r>
              <a:rPr lang="en-GB" altLang="en-US" sz="3200" dirty="0" smtClean="0">
                <a:latin typeface="Gill Sans SemiBold"/>
                <a:ea typeface="Gill Sans SemiBold"/>
                <a:cs typeface="Gill Sans SemiBold"/>
              </a:rPr>
              <a:t>Tunisia – fostering a new generation of democrats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A3CD13-AC8F-A142-B868-07B02E98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88" y="1268413"/>
            <a:ext cx="8229600" cy="5141912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pains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the Arab Spring rapid opening up of the political system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Democracy under pressure to ‘deliver’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Co-f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ounded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Tunisia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Politics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DfS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moving towards dialogue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parties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sz="28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0" y="3928946"/>
            <a:ext cx="4393580" cy="29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706825"/>
            <a:ext cx="7886700" cy="993775"/>
          </a:xfrm>
        </p:spPr>
        <p:txBody>
          <a:bodyPr/>
          <a:lstStyle/>
          <a:p>
            <a:r>
              <a:rPr lang="en-US" altLang="nl-NL" sz="3200" dirty="0" err="1" smtClean="0"/>
              <a:t>TSoP</a:t>
            </a:r>
            <a:endParaRPr lang="en-US" altLang="nl-NL" sz="3200" dirty="0" smtClean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28650" y="2591413"/>
            <a:ext cx="7886700" cy="3367076"/>
          </a:xfrm>
          <a:prstGeom prst="rect">
            <a:avLst/>
          </a:prstGeom>
          <a:solidFill>
            <a:srgbClr val="FEE7D4"/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dialogue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2012, </a:t>
            </a:r>
            <a:r>
              <a:rPr lang="nl-NL" alt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Demo Finland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most relevant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parties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preset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CEMI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respected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skills,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30" y="22535"/>
            <a:ext cx="3703899" cy="2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77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4" y="1472540"/>
            <a:ext cx="8046271" cy="5368804"/>
          </a:xfr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06357" y="277243"/>
            <a:ext cx="8396747" cy="4885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NIMD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WORKS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TO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PROMOTE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PEACEFUL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,</a:t>
            </a:r>
            <a:b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</a:b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JUST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INCLUSIVE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POLITICS WORLDWIDE</a:t>
            </a:r>
            <a:endParaRPr lang="en-US" sz="3600" dirty="0" smtClean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209938"/>
            <a:ext cx="7886700" cy="993775"/>
          </a:xfrm>
        </p:spPr>
        <p:txBody>
          <a:bodyPr/>
          <a:lstStyle/>
          <a:p>
            <a:r>
              <a:rPr lang="en-US" altLang="nl-NL" sz="3200" dirty="0" err="1" smtClean="0"/>
              <a:t>TSoP</a:t>
            </a:r>
            <a:endParaRPr lang="en-US" altLang="nl-NL" sz="3200" dirty="0" smtClean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28289" y="1044612"/>
            <a:ext cx="7886700" cy="4684359"/>
          </a:xfrm>
          <a:prstGeom prst="rect">
            <a:avLst/>
          </a:prstGeom>
          <a:solidFill>
            <a:srgbClr val="FEE7D4"/>
          </a:solidFill>
          <a:ln>
            <a:noFill/>
          </a:ln>
          <a:extLst/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nl-NL" altLang="nl-NL" sz="1800" i="1" dirty="0" smtClean="0"/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nl-NL" altLang="nl-NL" sz="1800" i="1" dirty="0"/>
          </a:p>
          <a:p>
            <a:pPr marL="0" lvl="1" indent="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nl-NL" altLang="nl-NL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1/3 of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alumni of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Tunisian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School of Politics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influential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parties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400)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alumni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ministers or state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secretaries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2018, 61 alumni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end 27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elected</a:t>
            </a:r>
            <a:r>
              <a:rPr lang="nl-NL" alt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Next: 2019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parliament</a:t>
            </a:r>
            <a:r>
              <a:rPr lang="nl-NL" altLang="nl-N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78" y="103559"/>
            <a:ext cx="3553428" cy="24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902" y="1296575"/>
            <a:ext cx="780842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000" dirty="0" err="1" smtClean="0"/>
              <a:t>Based</a:t>
            </a:r>
            <a:r>
              <a:rPr lang="nl-NL" altLang="nl-NL" sz="2000" dirty="0" smtClean="0"/>
              <a:t> on </a:t>
            </a:r>
            <a:r>
              <a:rPr lang="nl-NL" altLang="nl-NL" sz="2000" dirty="0" err="1" smtClean="0"/>
              <a:t>the</a:t>
            </a:r>
            <a:r>
              <a:rPr lang="nl-NL" altLang="nl-NL" sz="2000" dirty="0" smtClean="0"/>
              <a:t> succes of </a:t>
            </a:r>
            <a:r>
              <a:rPr lang="nl-NL" altLang="nl-NL" sz="2000" dirty="0" err="1" smtClean="0"/>
              <a:t>TSoP</a:t>
            </a:r>
            <a:r>
              <a:rPr lang="nl-NL" altLang="nl-NL" sz="2000" dirty="0" smtClean="0"/>
              <a:t>, trust is built </a:t>
            </a:r>
            <a:r>
              <a:rPr lang="nl-NL" altLang="nl-NL" sz="2000" dirty="0" err="1" smtClean="0"/>
              <a:t>to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engage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parties</a:t>
            </a:r>
            <a:r>
              <a:rPr lang="nl-NL" altLang="nl-NL" sz="2000" dirty="0" smtClean="0"/>
              <a:t> in </a:t>
            </a:r>
            <a:r>
              <a:rPr lang="nl-NL" altLang="nl-NL" sz="2000" dirty="0" err="1" smtClean="0"/>
              <a:t>Interparty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Dialogue</a:t>
            </a:r>
            <a:endParaRPr lang="nl-NL" altLang="nl-NL" sz="2000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000" dirty="0" smtClean="0"/>
              <a:t>Platform </a:t>
            </a:r>
            <a:r>
              <a:rPr lang="nl-NL" altLang="nl-NL" sz="2000" dirty="0" err="1" smtClean="0"/>
              <a:t>established</a:t>
            </a:r>
            <a:r>
              <a:rPr lang="nl-NL" altLang="nl-NL" sz="2000" dirty="0" smtClean="0"/>
              <a:t> in 2016 </a:t>
            </a:r>
            <a:r>
              <a:rPr lang="nl-NL" altLang="nl-NL" sz="2000" dirty="0" err="1" smtClean="0"/>
              <a:t>to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facilitate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discussion</a:t>
            </a:r>
            <a:r>
              <a:rPr lang="nl-NL" altLang="nl-NL" sz="2000" dirty="0" smtClean="0"/>
              <a:t> on </a:t>
            </a:r>
            <a:r>
              <a:rPr lang="nl-NL" altLang="nl-NL" sz="2000" dirty="0" err="1" smtClean="0"/>
              <a:t>democratic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reforms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and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linking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parties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to</a:t>
            </a:r>
            <a:r>
              <a:rPr lang="nl-NL" altLang="nl-NL" sz="2000" dirty="0" smtClean="0"/>
              <a:t> </a:t>
            </a:r>
            <a:r>
              <a:rPr lang="nl-NL" altLang="nl-NL" sz="2000" dirty="0" err="1" smtClean="0"/>
              <a:t>thematic</a:t>
            </a:r>
            <a:r>
              <a:rPr lang="nl-NL" altLang="nl-NL" sz="2000" dirty="0" smtClean="0"/>
              <a:t> expertise</a:t>
            </a:r>
          </a:p>
          <a:p>
            <a:pPr marL="0" lvl="1">
              <a:spcAft>
                <a:spcPts val="600"/>
              </a:spcAft>
              <a:defRPr/>
            </a:pPr>
            <a:endParaRPr lang="nl-NL" altLang="nl-NL" dirty="0" smtClean="0"/>
          </a:p>
          <a:p>
            <a:pPr marL="0" lvl="1">
              <a:spcAft>
                <a:spcPts val="600"/>
              </a:spcAft>
              <a:defRPr/>
            </a:pPr>
            <a:r>
              <a:rPr lang="nl-NL" altLang="nl-NL" i="1" dirty="0" smtClean="0"/>
              <a:t>First </a:t>
            </a:r>
            <a:r>
              <a:rPr lang="nl-NL" altLang="nl-NL" i="1" dirty="0" err="1" smtClean="0"/>
              <a:t>achievements</a:t>
            </a:r>
            <a:endParaRPr lang="nl-NL" altLang="nl-NL" i="1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000" dirty="0" err="1"/>
              <a:t>Ability</a:t>
            </a:r>
            <a:r>
              <a:rPr lang="nl-NL" altLang="nl-NL" sz="2000" dirty="0"/>
              <a:t>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</a:t>
            </a:r>
            <a:r>
              <a:rPr lang="nl-NL" altLang="nl-NL" sz="2000" dirty="0" err="1"/>
              <a:t>convene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all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parliamentary</a:t>
            </a:r>
            <a:r>
              <a:rPr lang="nl-NL" altLang="nl-NL" sz="2000" dirty="0"/>
              <a:t> </a:t>
            </a:r>
            <a:r>
              <a:rPr lang="nl-NL" altLang="nl-NL" sz="2000" dirty="0" err="1"/>
              <a:t>parties</a:t>
            </a:r>
            <a:r>
              <a:rPr lang="nl-NL" altLang="nl-NL" sz="2000" dirty="0"/>
              <a:t> in </a:t>
            </a:r>
            <a:r>
              <a:rPr lang="nl-NL" altLang="nl-NL" sz="2000" dirty="0" err="1"/>
              <a:t>dialogue</a:t>
            </a:r>
            <a:r>
              <a:rPr lang="nl-NL" altLang="nl-NL" sz="2000" dirty="0"/>
              <a:t> platform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2000" dirty="0" err="1" smtClean="0"/>
              <a:t>Willingness</a:t>
            </a:r>
            <a:r>
              <a:rPr lang="nl-NL" altLang="nl-NL" sz="2000" dirty="0" smtClean="0"/>
              <a:t> </a:t>
            </a:r>
            <a:r>
              <a:rPr lang="nl-NL" altLang="nl-NL" sz="2000" dirty="0"/>
              <a:t>of </a:t>
            </a:r>
            <a:r>
              <a:rPr lang="nl-NL" altLang="nl-NL" sz="2000" dirty="0" err="1"/>
              <a:t>political</a:t>
            </a:r>
            <a:r>
              <a:rPr lang="nl-NL" altLang="nl-NL" sz="2000" dirty="0"/>
              <a:t> </a:t>
            </a:r>
            <a:r>
              <a:rPr lang="nl-NL" altLang="nl-NL" sz="2000" dirty="0" err="1"/>
              <a:t>parties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to</a:t>
            </a:r>
            <a:r>
              <a:rPr lang="nl-NL" altLang="nl-NL" sz="2000" dirty="0"/>
              <a:t> </a:t>
            </a:r>
            <a:r>
              <a:rPr lang="nl-NL" altLang="nl-NL" sz="2000" dirty="0" err="1"/>
              <a:t>discuss</a:t>
            </a:r>
            <a:r>
              <a:rPr lang="nl-NL" altLang="nl-NL" sz="2000" dirty="0"/>
              <a:t> </a:t>
            </a:r>
            <a:r>
              <a:rPr lang="nl-NL" altLang="nl-NL" sz="2000" dirty="0" err="1"/>
              <a:t>sensitive</a:t>
            </a:r>
            <a:r>
              <a:rPr lang="nl-NL" altLang="nl-NL" sz="2000" dirty="0"/>
              <a:t> issues </a:t>
            </a:r>
            <a:r>
              <a:rPr lang="nl-NL" altLang="nl-NL" sz="2000" dirty="0" err="1" smtClean="0"/>
              <a:t>around</a:t>
            </a:r>
            <a:r>
              <a:rPr lang="nl-NL" altLang="nl-NL" sz="2000" dirty="0" smtClean="0"/>
              <a:t> </a:t>
            </a:r>
            <a:r>
              <a:rPr lang="nl-NL" altLang="nl-NL" sz="2000" dirty="0" err="1"/>
              <a:t>the</a:t>
            </a:r>
            <a:r>
              <a:rPr lang="nl-NL" altLang="nl-NL" sz="2000" dirty="0"/>
              <a:t> </a:t>
            </a:r>
            <a:r>
              <a:rPr lang="nl-NL" altLang="nl-NL" sz="2000" dirty="0" smtClean="0"/>
              <a:t>2018 </a:t>
            </a:r>
            <a:r>
              <a:rPr lang="nl-NL" altLang="nl-NL" sz="2000" dirty="0" err="1" smtClean="0"/>
              <a:t>municipal</a:t>
            </a:r>
            <a:r>
              <a:rPr lang="nl-NL" altLang="nl-NL" sz="2000" dirty="0" smtClean="0"/>
              <a:t> </a:t>
            </a:r>
            <a:r>
              <a:rPr lang="nl-NL" altLang="nl-NL" sz="2000" dirty="0" err="1"/>
              <a:t>elections</a:t>
            </a:r>
            <a:r>
              <a:rPr lang="nl-NL" altLang="nl-NL" sz="2000" dirty="0"/>
              <a:t> in </a:t>
            </a:r>
            <a:r>
              <a:rPr lang="nl-NL" altLang="nl-NL" sz="2000" dirty="0" err="1"/>
              <a:t>the</a:t>
            </a:r>
            <a:r>
              <a:rPr lang="nl-NL" altLang="nl-NL" sz="2000" dirty="0"/>
              <a:t> </a:t>
            </a:r>
            <a:r>
              <a:rPr lang="nl-NL" altLang="nl-NL" sz="2000" dirty="0" err="1"/>
              <a:t>dialogue</a:t>
            </a:r>
            <a:r>
              <a:rPr lang="nl-NL" altLang="nl-NL" sz="2000" dirty="0"/>
              <a:t> platform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Charter on municipal </a:t>
            </a:r>
            <a:r>
              <a:rPr lang="en-GB" sz="2000" dirty="0" smtClean="0"/>
              <a:t>elections agreed</a:t>
            </a: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Agreements between 14 parties on</a:t>
            </a:r>
            <a:r>
              <a:rPr lang="en-US" sz="2000" dirty="0"/>
              <a:t> acceleration of the ratification of the law on decentralization.</a:t>
            </a:r>
            <a:r>
              <a:rPr lang="en-GB" sz="2000" dirty="0" smtClean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Complemented by informal ‘Couscous </a:t>
            </a:r>
            <a:r>
              <a:rPr lang="en-GB" sz="2000" dirty="0" err="1" smtClean="0"/>
              <a:t>Politique</a:t>
            </a:r>
            <a:r>
              <a:rPr lang="en-GB" sz="2000" dirty="0" smtClean="0"/>
              <a:t>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>
              <a:spcAft>
                <a:spcPts val="600"/>
              </a:spcAft>
              <a:defRPr/>
            </a:pPr>
            <a:r>
              <a:rPr lang="en-GB" sz="2000" dirty="0" smtClean="0"/>
              <a:t>Key lesson: Democracy Education as foundation for dialogue</a:t>
            </a:r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261938" y="385763"/>
            <a:ext cx="8642350" cy="809625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Gill Sans SemiBold"/>
                <a:ea typeface="Gill Sans SemiBold"/>
                <a:cs typeface="Gill Sans SemiBold"/>
              </a:rPr>
              <a:t>Tunisia – </a:t>
            </a:r>
            <a:r>
              <a:rPr lang="en-GB" altLang="en-US" sz="3200" dirty="0" smtClean="0">
                <a:latin typeface="Gill Sans SemiBold"/>
                <a:ea typeface="Gill Sans SemiBold"/>
                <a:cs typeface="Gill Sans SemiBold"/>
              </a:rPr>
              <a:t>moving towards dialogue</a:t>
            </a:r>
            <a:endParaRPr lang="en-GB" altLang="en-US" sz="3200" dirty="0" smtClean="0">
              <a:latin typeface="Gill Sans SemiBold"/>
              <a:ea typeface="Gill Sans SemiBold"/>
              <a:cs typeface="Gill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834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2276" y="752756"/>
            <a:ext cx="19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SYTEM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86879" y="75086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ACTOR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51270" y="4034361"/>
            <a:ext cx="157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CULTURE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45164" y="2471326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ADAPTIVE PROGRAMMING</a:t>
            </a:r>
            <a:endParaRPr lang="nl-NL" altLang="nl-NL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01648" y="1236384"/>
            <a:ext cx="2243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Long term, </a:t>
            </a:r>
            <a:r>
              <a:rPr lang="nl-NL" alt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local</a:t>
            </a:r>
            <a:r>
              <a:rPr lang="nl-NL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experts, </a:t>
            </a:r>
            <a:r>
              <a:rPr lang="nl-NL" altLang="nl-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inclusion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339183" y="1253163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Link to dialogue, needs-based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84403" y="4522298"/>
            <a:ext cx="25094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Cross party alumni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etworks as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foundation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1448" y="3578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01216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Lessons and good practice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503238"/>
            <a:ext cx="7886700" cy="993775"/>
          </a:xfrm>
        </p:spPr>
        <p:txBody>
          <a:bodyPr/>
          <a:lstStyle/>
          <a:p>
            <a:r>
              <a:rPr lang="en-US" altLang="nl-NL" sz="3200" dirty="0" smtClean="0"/>
              <a:t>Overall success factors</a:t>
            </a:r>
            <a:endParaRPr lang="en-US" altLang="nl-NL" sz="3200" dirty="0" smtClean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28650" y="1653130"/>
            <a:ext cx="78867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Common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TOC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country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PEA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Flexibility (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including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donor)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Local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organisations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individuals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right skills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mindset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Intuitive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political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nature of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staff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Room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experimentation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adaptation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Holistic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approach 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(S-A-C)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works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but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makes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challenging</a:t>
            </a:r>
            <a:r>
              <a:rPr lang="nl-NL" alt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nl-NL" alt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programming</a:t>
            </a:r>
            <a:endParaRPr lang="nl-NL" altLang="nl-NL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endParaRPr lang="nl-NL" altLang="nl-NL" sz="18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Tx/>
            </a:pP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1326976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90877" y="601623"/>
            <a:ext cx="7886700" cy="993775"/>
          </a:xfrm>
        </p:spPr>
        <p:txBody>
          <a:bodyPr/>
          <a:lstStyle/>
          <a:p>
            <a:r>
              <a:rPr lang="en-US" altLang="nl-NL" sz="3200" dirty="0" smtClean="0"/>
              <a:t>Challenges &amp; Dilemmas</a:t>
            </a:r>
            <a:endParaRPr lang="en-US" altLang="nl-NL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0877" y="1595398"/>
            <a:ext cx="8066986" cy="5078313"/>
          </a:xfrm>
          <a:prstGeom prst="rect">
            <a:avLst/>
          </a:prstGeom>
          <a:solidFill>
            <a:srgbClr val="FEE7D4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How </a:t>
            </a:r>
            <a:r>
              <a:rPr lang="nl-NL" altLang="nl-NL" sz="2400" dirty="0" err="1"/>
              <a:t>to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avoid</a:t>
            </a:r>
            <a:r>
              <a:rPr lang="nl-NL" altLang="nl-NL" sz="2400" dirty="0"/>
              <a:t> over-</a:t>
            </a:r>
            <a:r>
              <a:rPr lang="nl-NL" altLang="nl-NL" sz="2400" dirty="0" err="1"/>
              <a:t>reliance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for</a:t>
            </a:r>
            <a:r>
              <a:rPr lang="nl-NL" altLang="nl-NL" sz="2400" dirty="0"/>
              <a:t> </a:t>
            </a:r>
            <a:r>
              <a:rPr lang="nl-NL" altLang="nl-NL" sz="2400" dirty="0" err="1"/>
              <a:t>implementation</a:t>
            </a:r>
            <a:r>
              <a:rPr lang="nl-NL" altLang="nl-NL" sz="2400" dirty="0"/>
              <a:t> on </a:t>
            </a:r>
            <a:r>
              <a:rPr lang="nl-NL" altLang="nl-NL" sz="2400" dirty="0" err="1"/>
              <a:t>key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individuals</a:t>
            </a:r>
            <a:r>
              <a:rPr lang="nl-NL" altLang="nl-NL" sz="2400" dirty="0"/>
              <a:t> </a:t>
            </a:r>
            <a:r>
              <a:rPr lang="nl-NL" altLang="nl-NL" sz="2400" dirty="0" err="1" smtClean="0"/>
              <a:t>and</a:t>
            </a:r>
            <a:r>
              <a:rPr lang="nl-NL" altLang="nl-NL" sz="2400" dirty="0" smtClean="0"/>
              <a:t> ‘</a:t>
            </a:r>
            <a:r>
              <a:rPr lang="nl-NL" altLang="nl-NL" sz="2400" dirty="0" err="1" smtClean="0"/>
              <a:t>institutionalise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their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intuition</a:t>
            </a:r>
            <a:r>
              <a:rPr lang="nl-NL" altLang="nl-NL" sz="2400" dirty="0" smtClean="0"/>
              <a:t>’</a:t>
            </a:r>
            <a:endParaRPr lang="nl-NL" altLang="nl-NL" sz="24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2400" dirty="0"/>
              <a:t>How </a:t>
            </a:r>
            <a:r>
              <a:rPr lang="nl-NL" altLang="nl-NL" sz="2400" dirty="0" err="1"/>
              <a:t>to</a:t>
            </a:r>
            <a:r>
              <a:rPr lang="nl-NL" altLang="nl-NL" sz="2400" dirty="0"/>
              <a:t> </a:t>
            </a:r>
            <a:r>
              <a:rPr lang="nl-NL" altLang="nl-NL" sz="2400" dirty="0" err="1"/>
              <a:t>use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politically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astute</a:t>
            </a:r>
            <a:r>
              <a:rPr lang="nl-NL" altLang="nl-NL" sz="2400" dirty="0"/>
              <a:t> tools (</a:t>
            </a:r>
            <a:r>
              <a:rPr lang="nl-NL" altLang="nl-NL" sz="2400" dirty="0" err="1"/>
              <a:t>PEA</a:t>
            </a:r>
            <a:r>
              <a:rPr lang="nl-NL" altLang="nl-NL" sz="2400" dirty="0"/>
              <a:t>) without making </a:t>
            </a:r>
            <a:r>
              <a:rPr lang="nl-NL" altLang="nl-NL" sz="2400" dirty="0" err="1"/>
              <a:t>it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about</a:t>
            </a:r>
            <a:r>
              <a:rPr lang="nl-NL" altLang="nl-NL" sz="2400" dirty="0"/>
              <a:t> </a:t>
            </a:r>
            <a:r>
              <a:rPr lang="nl-NL" altLang="nl-NL" sz="2400" dirty="0" err="1"/>
              <a:t>the</a:t>
            </a:r>
            <a:r>
              <a:rPr lang="nl-NL" altLang="nl-NL" sz="2400" dirty="0"/>
              <a:t> tool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How </a:t>
            </a:r>
            <a:r>
              <a:rPr lang="nl-NL" altLang="nl-NL" sz="2400" dirty="0" err="1"/>
              <a:t>to</a:t>
            </a:r>
            <a:r>
              <a:rPr lang="nl-NL" altLang="nl-NL" sz="2400" dirty="0"/>
              <a:t> </a:t>
            </a:r>
            <a:r>
              <a:rPr lang="nl-NL" altLang="nl-NL" sz="2400" dirty="0" err="1"/>
              <a:t>avoid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finding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problems</a:t>
            </a:r>
            <a:r>
              <a:rPr lang="nl-NL" altLang="nl-NL" sz="2400" dirty="0"/>
              <a:t> </a:t>
            </a:r>
            <a:r>
              <a:rPr lang="nl-NL" altLang="nl-NL" sz="2400" dirty="0" err="1"/>
              <a:t>for</a:t>
            </a:r>
            <a:r>
              <a:rPr lang="nl-NL" altLang="nl-NL" sz="2400" dirty="0"/>
              <a:t> </a:t>
            </a:r>
            <a:r>
              <a:rPr lang="nl-NL" altLang="nl-NL" sz="2400" dirty="0" err="1"/>
              <a:t>preset</a:t>
            </a:r>
            <a:r>
              <a:rPr lang="nl-NL" altLang="nl-NL" sz="2400" dirty="0"/>
              <a:t> </a:t>
            </a:r>
            <a:r>
              <a:rPr lang="nl-NL" altLang="nl-NL" sz="2400" dirty="0" err="1"/>
              <a:t>solutions</a:t>
            </a:r>
            <a:r>
              <a:rPr lang="nl-NL" altLang="nl-NL" sz="2400" dirty="0"/>
              <a:t> </a:t>
            </a:r>
            <a:r>
              <a:rPr lang="nl-NL" altLang="nl-NL" sz="2400" dirty="0" smtClean="0"/>
              <a:t>(</a:t>
            </a:r>
            <a:r>
              <a:rPr lang="nl-NL" altLang="nl-NL" sz="2400" dirty="0" err="1" smtClean="0"/>
              <a:t>keeping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it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truly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adaptive</a:t>
            </a:r>
            <a:r>
              <a:rPr lang="nl-NL" altLang="nl-NL" sz="2400" dirty="0" smtClean="0"/>
              <a:t>)</a:t>
            </a:r>
            <a:endParaRPr lang="nl-NL" altLang="nl-NL" sz="24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sz="2400" dirty="0" smtClean="0"/>
              <a:t>How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inclusion</a:t>
            </a:r>
            <a:r>
              <a:rPr lang="nl-NL" sz="2400" dirty="0" smtClean="0"/>
              <a:t> of </a:t>
            </a:r>
            <a:r>
              <a:rPr lang="nl-NL" sz="2400" dirty="0" err="1" smtClean="0"/>
              <a:t>dialogue</a:t>
            </a:r>
            <a:r>
              <a:rPr lang="nl-NL" sz="2400" dirty="0" smtClean="0"/>
              <a:t> </a:t>
            </a:r>
            <a:r>
              <a:rPr lang="nl-NL" sz="2400" dirty="0" err="1" smtClean="0"/>
              <a:t>participants</a:t>
            </a:r>
            <a:r>
              <a:rPr lang="nl-NL" sz="2400" dirty="0" smtClean="0"/>
              <a:t>, </a:t>
            </a:r>
            <a:r>
              <a:rPr lang="nl-NL" sz="2400" dirty="0" err="1" smtClean="0"/>
              <a:t>the</a:t>
            </a:r>
            <a:r>
              <a:rPr lang="nl-NL" sz="2400" dirty="0" smtClean="0"/>
              <a:t> (</a:t>
            </a:r>
            <a:r>
              <a:rPr lang="nl-NL" sz="2400" dirty="0" err="1" smtClean="0"/>
              <a:t>active</a:t>
            </a:r>
            <a:r>
              <a:rPr lang="nl-NL" sz="2400" dirty="0" smtClean="0"/>
              <a:t>) </a:t>
            </a:r>
            <a:r>
              <a:rPr lang="nl-NL" sz="2400" dirty="0" err="1" smtClean="0"/>
              <a:t>participation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them</a:t>
            </a:r>
            <a:r>
              <a:rPr lang="nl-NL" sz="2400" dirty="0" smtClean="0"/>
              <a:t>,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meaningfulness</a:t>
            </a:r>
            <a:r>
              <a:rPr lang="nl-NL" sz="2400" dirty="0" smtClean="0"/>
              <a:t> of issues on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table</a:t>
            </a:r>
            <a:r>
              <a:rPr lang="nl-NL" sz="2400" dirty="0" smtClean="0"/>
              <a:t> 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84232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06357" y="277243"/>
            <a:ext cx="8396747" cy="4885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NIMD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WORKS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TO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PROMOTE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PEACEFUL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,</a:t>
            </a:r>
            <a:b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</a:b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JUST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INCLUSIVE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POLITICS WORLDWIDE</a:t>
            </a:r>
            <a:endParaRPr lang="en-US" sz="3600" dirty="0" smtClean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80585" y="1825625"/>
            <a:ext cx="7734765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3"/>
              </a:rPr>
              <a:t>https://www.youtube.com/watch?time_continue=14&amp;v=5PEdhHBbXYM</a:t>
            </a:r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4" y="1472540"/>
            <a:ext cx="8046271" cy="5368804"/>
          </a:xfr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06357" y="277243"/>
            <a:ext cx="8396747" cy="4885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NIMD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WORKS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TO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PROMOTE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PEACEFUL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,</a:t>
            </a:r>
            <a:b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</a:b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JUST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600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INCLUSIVE</a:t>
            </a:r>
            <a:r>
              <a:rPr lang="nl-NL" sz="3600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POLITICS WORLDWIDE</a:t>
            </a:r>
            <a:endParaRPr lang="en-US" sz="3600" dirty="0" smtClean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05" y="1413742"/>
            <a:ext cx="166687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196" y="1472540"/>
            <a:ext cx="1487669" cy="1487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896" y="5253502"/>
            <a:ext cx="3371588" cy="158784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095033" y="1472540"/>
            <a:ext cx="2402988" cy="430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179910"/>
            <a:ext cx="7909081" cy="70039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Where we work</a:t>
            </a:r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617" y="759394"/>
            <a:ext cx="755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18 </a:t>
            </a:r>
            <a:r>
              <a:rPr lang="nl-NL" dirty="0" smtClean="0"/>
              <a:t>country </a:t>
            </a:r>
            <a:r>
              <a:rPr lang="nl-NL" dirty="0" err="1" smtClean="0"/>
              <a:t>programmes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Fragile or </a:t>
            </a:r>
            <a:r>
              <a:rPr lang="nl-NL" dirty="0" err="1" smtClean="0"/>
              <a:t>emerging</a:t>
            </a:r>
            <a:r>
              <a:rPr lang="nl-NL" dirty="0" smtClean="0"/>
              <a:t> </a:t>
            </a:r>
            <a:r>
              <a:rPr lang="nl-NL" dirty="0" err="1" smtClean="0"/>
              <a:t>democracies</a:t>
            </a:r>
            <a:r>
              <a:rPr lang="nl-NL" dirty="0" smtClean="0"/>
              <a:t>  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014"/>
            <a:ext cx="9144000" cy="47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355958" y="595615"/>
            <a:ext cx="8380128" cy="884050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nl-NL" sz="2800" dirty="0" err="1">
                <a:solidFill>
                  <a:srgbClr val="444547"/>
                </a:solidFill>
              </a:rPr>
              <a:t>Dialogue</a:t>
            </a:r>
            <a:r>
              <a:rPr lang="nl-NL" sz="2800" dirty="0">
                <a:solidFill>
                  <a:srgbClr val="444547"/>
                </a:solidFill>
              </a:rPr>
              <a:t> </a:t>
            </a:r>
            <a:r>
              <a:rPr lang="nl-NL" sz="2800" dirty="0" err="1">
                <a:solidFill>
                  <a:srgbClr val="444547"/>
                </a:solidFill>
              </a:rPr>
              <a:t>for</a:t>
            </a:r>
            <a:r>
              <a:rPr lang="nl-NL" sz="2800" dirty="0">
                <a:solidFill>
                  <a:srgbClr val="444547"/>
                </a:solidFill>
              </a:rPr>
              <a:t> </a:t>
            </a:r>
            <a:r>
              <a:rPr lang="nl-NL" sz="2800" dirty="0" err="1">
                <a:solidFill>
                  <a:srgbClr val="444547"/>
                </a:solidFill>
              </a:rPr>
              <a:t>Stability</a:t>
            </a:r>
            <a:r>
              <a:rPr lang="nl-NL" sz="2800" dirty="0">
                <a:solidFill>
                  <a:srgbClr val="444547"/>
                </a:solidFill>
              </a:rPr>
              <a:t> </a:t>
            </a:r>
            <a:r>
              <a:rPr lang="nl-NL" sz="2800" dirty="0" err="1">
                <a:solidFill>
                  <a:srgbClr val="444547"/>
                </a:solidFill>
              </a:rPr>
              <a:t>Programme</a:t>
            </a:r>
            <a:r>
              <a:rPr lang="nl-NL" sz="2800" dirty="0">
                <a:solidFill>
                  <a:srgbClr val="444547"/>
                </a:solidFill>
              </a:rPr>
              <a:t/>
            </a:r>
            <a:br>
              <a:rPr lang="nl-NL" sz="2800" dirty="0">
                <a:solidFill>
                  <a:srgbClr val="444547"/>
                </a:solidFill>
              </a:rPr>
            </a:br>
            <a:r>
              <a:rPr lang="nl-NL" sz="2800" dirty="0">
                <a:solidFill>
                  <a:srgbClr val="444547"/>
                </a:solidFill>
              </a:rPr>
              <a:t>2016-2020 </a:t>
            </a:r>
            <a:br>
              <a:rPr lang="nl-NL" sz="2800" dirty="0">
                <a:solidFill>
                  <a:srgbClr val="444547"/>
                </a:solidFill>
              </a:rPr>
            </a:br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537154" y="1874275"/>
            <a:ext cx="8017736" cy="4265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Objective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: 	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Fostering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inclusive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legitimate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political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			systems 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Burundi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, Colombia, Jordan, Tunisia 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		</a:t>
            </a:r>
            <a:r>
              <a:rPr lang="nl-NL" sz="2400" b="1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Ukraine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Donor: 		Dutch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Ministry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Foreign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Affairs</a:t>
            </a:r>
            <a:endParaRPr lang="nl-NL" sz="2400" b="1" dirty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Duration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:	5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years</a:t>
            </a:r>
            <a:endParaRPr lang="nl-NL" sz="2400" b="1" dirty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Budget:	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€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15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million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Includes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support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Knowlegde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Unit</a:t>
            </a:r>
          </a:p>
          <a:p>
            <a:pPr marL="0" indent="0">
              <a:buNone/>
            </a:pPr>
            <a:endParaRPr lang="nl-NL" sz="2400" b="1" dirty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l-NL" sz="2400" b="1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Theory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of Change </a:t>
            </a:r>
            <a:r>
              <a:rPr lang="nl-NL" sz="2400" b="1" dirty="0" err="1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aims</a:t>
            </a: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at change 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on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three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400" b="1" dirty="0" err="1">
                <a:solidFill>
                  <a:srgbClr val="444547"/>
                </a:solidFill>
                <a:latin typeface="+mj-lt"/>
                <a:ea typeface="+mj-ea"/>
                <a:cs typeface="+mj-cs"/>
              </a:rPr>
              <a:t>interrelated</a:t>
            </a:r>
            <a:r>
              <a:rPr lang="nl-NL" sz="2400" b="1" dirty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 levels: </a:t>
            </a:r>
            <a:endParaRPr lang="nl-NL" sz="2400" b="1" dirty="0" smtClean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nl-NL" sz="2400" b="1" dirty="0" smtClean="0">
                <a:solidFill>
                  <a:srgbClr val="444547"/>
                </a:solidFill>
                <a:latin typeface="+mj-lt"/>
                <a:ea typeface="+mj-ea"/>
                <a:cs typeface="+mj-cs"/>
              </a:rPr>
              <a:t>System – Actor – Culture  </a:t>
            </a:r>
            <a:endParaRPr lang="nl-NL" sz="2400" b="1" dirty="0">
              <a:solidFill>
                <a:srgbClr val="44454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928096" y="743372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76757" y="722681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>
                <a:solidFill>
                  <a:schemeClr val="bg1"/>
                </a:solidFill>
              </a:rPr>
              <a:t>ACTOR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73584" y="3916306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>
                <a:solidFill>
                  <a:schemeClr val="bg1"/>
                </a:solidFill>
              </a:rPr>
              <a:t>CULTURE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09664" y="2000035"/>
            <a:ext cx="259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Inclusive and legitimate political </a:t>
            </a:r>
            <a:r>
              <a:rPr lang="en-US" altLang="nl-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systems </a:t>
            </a:r>
            <a:r>
              <a:rPr lang="en-US" altLang="nl-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fragile settings</a:t>
            </a:r>
            <a:endParaRPr lang="nl-NL" altLang="nl-NL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81071" y="1119253"/>
            <a:ext cx="2243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Inclusive political systems that contribute to stability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232657" y="1052792"/>
            <a:ext cx="2533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Legitimate and capable political actors 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388284" y="4354256"/>
            <a:ext cx="22335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 practice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informed by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democratic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values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5775" y="3583825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94733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Theory of Change (pathways)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/>
      <p:bldP spid="8202" grpId="0"/>
      <p:bldP spid="8203" grpId="0"/>
      <p:bldP spid="8204" grpId="0"/>
      <p:bldP spid="8205" grpId="0" animBg="1"/>
      <p:bldP spid="8206" grpId="0" animBg="1"/>
      <p:bldP spid="82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2276" y="752756"/>
            <a:ext cx="19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INTER</a:t>
            </a:r>
            <a:r>
              <a:rPr lang="nl-NL" altLang="nl-NL" sz="1800" b="1" dirty="0" smtClean="0">
                <a:solidFill>
                  <a:schemeClr val="bg1"/>
                </a:solidFill>
              </a:rPr>
              <a:t>-PARTY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86879" y="75086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51270" y="4034361"/>
            <a:ext cx="157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INDIVIDUAL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45164" y="2471326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 ARENA</a:t>
            </a:r>
            <a:endParaRPr lang="nl-NL" altLang="nl-NL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81071" y="1139102"/>
            <a:ext cx="224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Dialogue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reform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360723" y="1023990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Capacity and institution building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45164" y="4372814"/>
            <a:ext cx="2704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Democracy Schools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‘</a:t>
            </a: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socialization’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1448" y="3578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94733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Theory of Change (interventions)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42855" y="2958828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/>
              <a:t>Tunisia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809901" y="423437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/>
              <a:t>Burundi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668950" y="2958827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>
            <a:normAutofit/>
          </a:bodyPr>
          <a:lstStyle/>
          <a:p>
            <a:pPr algn="ctr"/>
            <a:r>
              <a:rPr lang="en-GB" dirty="0" smtClean="0"/>
              <a:t>Colombia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/>
      <p:bldP spid="8202" grpId="0"/>
      <p:bldP spid="8203" grpId="0"/>
      <p:bldP spid="8204" grpId="0"/>
      <p:bldP spid="8205" grpId="0" animBg="1"/>
      <p:bldP spid="8206" grpId="0" animBg="1"/>
      <p:bldP spid="8207" grpId="0" animBg="1"/>
      <p:bldP spid="4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 rot="10800000">
            <a:off x="2412738" y="3773946"/>
            <a:ext cx="4156336" cy="315869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9"/>
          <p:cNvSpPr/>
          <p:nvPr/>
        </p:nvSpPr>
        <p:spPr>
          <a:xfrm rot="10800000">
            <a:off x="4505064" y="569166"/>
            <a:ext cx="4047218" cy="3204781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Isosceles Triangle 1"/>
          <p:cNvSpPr/>
          <p:nvPr/>
        </p:nvSpPr>
        <p:spPr>
          <a:xfrm rot="10800000">
            <a:off x="401216" y="569165"/>
            <a:ext cx="4103848" cy="3200018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82276" y="752756"/>
            <a:ext cx="1972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INTER</a:t>
            </a:r>
            <a:r>
              <a:rPr lang="nl-NL" altLang="nl-NL" sz="1800" b="1" dirty="0" smtClean="0">
                <a:solidFill>
                  <a:schemeClr val="bg1"/>
                </a:solidFill>
              </a:rPr>
              <a:t>-PARTY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986879" y="75086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smtClean="0">
                <a:solidFill>
                  <a:schemeClr val="bg1"/>
                </a:solidFill>
              </a:rPr>
              <a:t>PARTY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3751270" y="4034361"/>
            <a:ext cx="157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NL" sz="1800" b="1" dirty="0" err="1" smtClean="0">
                <a:solidFill>
                  <a:schemeClr val="bg1"/>
                </a:solidFill>
              </a:rPr>
              <a:t>INDIVIDUAL</a:t>
            </a:r>
            <a:endParaRPr lang="nl-NL" altLang="nl-NL" sz="1800" b="1" dirty="0">
              <a:solidFill>
                <a:schemeClr val="bg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395634" y="557177"/>
            <a:ext cx="4184650" cy="3195257"/>
          </a:xfrm>
          <a:prstGeom prst="triangle">
            <a:avLst>
              <a:gd name="adj" fmla="val 50221"/>
            </a:avLst>
          </a:prstGeom>
          <a:solidFill>
            <a:schemeClr val="accent2">
              <a:lumMod val="60000"/>
              <a:lumOff val="40000"/>
              <a:alpha val="8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01" name="TextBox 16"/>
          <p:cNvSpPr txBox="1">
            <a:spLocks noChangeArrowheads="1"/>
          </p:cNvSpPr>
          <p:nvPr/>
        </p:nvSpPr>
        <p:spPr bwMode="auto">
          <a:xfrm>
            <a:off x="3245164" y="2471326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nl-NL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 ARENA</a:t>
            </a:r>
            <a:endParaRPr lang="nl-NL" altLang="nl-NL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381071" y="1139102"/>
            <a:ext cx="224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Dialogue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nl-NL" altLang="nl-N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political</a:t>
            </a:r>
            <a:r>
              <a:rPr lang="nl-NL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reform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5360723" y="1023990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Capacity and institution building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45164" y="4372814"/>
            <a:ext cx="27040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Democracy Schools </a:t>
            </a:r>
          </a:p>
          <a:p>
            <a:pPr eaLnBrk="1" hangingPunct="1">
              <a:spcBef>
                <a:spcPct val="0"/>
              </a:spcBef>
            </a:pPr>
            <a:r>
              <a:rPr lang="en-US" alt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‘</a:t>
            </a:r>
            <a:r>
              <a:rPr lang="en-US" alt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socialization’</a:t>
            </a:r>
            <a:endParaRPr lang="nl-NL" altLang="nl-NL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205" name="Right Arrow 3"/>
          <p:cNvSpPr>
            <a:spLocks noChangeArrowheads="1"/>
          </p:cNvSpPr>
          <p:nvPr/>
        </p:nvSpPr>
        <p:spPr bwMode="auto">
          <a:xfrm rot="1845357">
            <a:off x="3490913" y="1772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6" name="Right Arrow 16"/>
          <p:cNvSpPr>
            <a:spLocks noChangeArrowheads="1"/>
          </p:cNvSpPr>
          <p:nvPr/>
        </p:nvSpPr>
        <p:spPr bwMode="auto">
          <a:xfrm rot="16200000">
            <a:off x="4291448" y="357810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8207" name="Right Arrow 17"/>
          <p:cNvSpPr>
            <a:spLocks noChangeArrowheads="1"/>
          </p:cNvSpPr>
          <p:nvPr/>
        </p:nvSpPr>
        <p:spPr bwMode="auto">
          <a:xfrm rot="8426263">
            <a:off x="5097463" y="1778459"/>
            <a:ext cx="361950" cy="2349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94733" y="-146991"/>
            <a:ext cx="8380128" cy="88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Calibri" charset="0"/>
                <a:ea typeface="Calibri" charset="0"/>
                <a:cs typeface="Calibri" charset="0"/>
              </a:rPr>
              <a:t>Combining Dialogue and Party Strengthening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09901" y="423437"/>
            <a:ext cx="1372415" cy="1338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dirty="0" smtClean="0"/>
              <a:t>Burundi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0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10836</TotalTime>
  <Words>1208</Words>
  <Application>Microsoft Office PowerPoint</Application>
  <PresentationFormat>On-screen Show (4:3)</PresentationFormat>
  <Paragraphs>201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Gill Sans SemiBold</vt:lpstr>
      <vt:lpstr>Helvetica</vt:lpstr>
      <vt:lpstr>HelveticaNeueLT Std</vt:lpstr>
      <vt:lpstr>Default Theme</vt:lpstr>
      <vt:lpstr>6_Aangepast ontwerp</vt:lpstr>
      <vt:lpstr>5_Aangepast ontwerp</vt:lpstr>
      <vt:lpstr>4_Aangepast ontwerp</vt:lpstr>
      <vt:lpstr>3_Aangepast ontwerp</vt:lpstr>
      <vt:lpstr>2_Aangepast ontwerp</vt:lpstr>
      <vt:lpstr>Aangepast ontwerp</vt:lpstr>
      <vt:lpstr>1_Aangepast ontwerp</vt:lpstr>
      <vt:lpstr>Challenges (and good practices) of working on Inclusive Governance:  The Case of Dialogue for Stability </vt:lpstr>
      <vt:lpstr>PowerPoint Presentation</vt:lpstr>
      <vt:lpstr>PowerPoint Presentation</vt:lpstr>
      <vt:lpstr>PowerPoint Presentation</vt:lpstr>
      <vt:lpstr>Where we work</vt:lpstr>
      <vt:lpstr>Dialogue for Stability Programme 2016-2020  </vt:lpstr>
      <vt:lpstr>PowerPoint Presentation</vt:lpstr>
      <vt:lpstr>PowerPoint Presentation</vt:lpstr>
      <vt:lpstr>PowerPoint Presentation</vt:lpstr>
      <vt:lpstr>PowerPoint Presentation</vt:lpstr>
      <vt:lpstr>Burundi – inclusive dialogue between parties</vt:lpstr>
      <vt:lpstr>Burundi – inclusive dialogue between parties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Tunisia – fostering a new generation of democrats</vt:lpstr>
      <vt:lpstr>TSoP</vt:lpstr>
      <vt:lpstr>TSoP</vt:lpstr>
      <vt:lpstr>Tunisia – moving towards dialogue</vt:lpstr>
      <vt:lpstr>PowerPoint Presentation</vt:lpstr>
      <vt:lpstr>Overall success factors</vt:lpstr>
      <vt:lpstr>Challenges &amp; Dilemmas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Wouter Dol</cp:lastModifiedBy>
  <cp:revision>102</cp:revision>
  <dcterms:created xsi:type="dcterms:W3CDTF">2018-11-18T14:36:06Z</dcterms:created>
  <dcterms:modified xsi:type="dcterms:W3CDTF">2019-04-24T07:33:30Z</dcterms:modified>
</cp:coreProperties>
</file>